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6" r:id="rId2"/>
  </p:sldMasterIdLst>
  <p:notesMasterIdLst>
    <p:notesMasterId r:id="rId25"/>
  </p:notesMasterIdLst>
  <p:sldIdLst>
    <p:sldId id="256" r:id="rId3"/>
    <p:sldId id="257" r:id="rId4"/>
    <p:sldId id="259" r:id="rId5"/>
    <p:sldId id="261" r:id="rId6"/>
    <p:sldId id="263" r:id="rId7"/>
    <p:sldId id="280" r:id="rId8"/>
    <p:sldId id="281" r:id="rId9"/>
    <p:sldId id="264" r:id="rId10"/>
    <p:sldId id="267" r:id="rId11"/>
    <p:sldId id="266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9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E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7FE17-DCE6-4B11-A509-8A3A3DBD051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BBF03-3C97-478C-97EA-255875470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2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6" y="452954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6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3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1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6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2438402"/>
            <a:ext cx="891540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5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6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3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5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5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6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5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5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6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7"/>
            <a:ext cx="220760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5" y="627407"/>
            <a:ext cx="6477001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3" y="333375"/>
            <a:ext cx="11516784" cy="1079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34433" y="1511300"/>
            <a:ext cx="11516784" cy="48577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161DC-CC23-4C2B-865C-FFE986369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135033" y="6497638"/>
            <a:ext cx="22098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5F5F5F"/>
                </a:solidFill>
                <a:cs typeface="Arial" charset="0"/>
              </a:rPr>
              <a:t>©</a:t>
            </a:r>
            <a:r>
              <a:rPr lang="ru-RU" sz="1400">
                <a:solidFill>
                  <a:srgbClr val="5F5F5F"/>
                </a:solidFill>
                <a:cs typeface="Arial" charset="0"/>
              </a:rPr>
              <a:t> Шишкова М.И.</a:t>
            </a:r>
            <a:endParaRPr lang="en-US" sz="140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440" tIns="45720" rIns="91440" bIns="45720"/>
          <a:lstStyle>
            <a:lvl1pPr algn="ctr"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47200" y="6381750"/>
            <a:ext cx="2844800" cy="476250"/>
          </a:xfrm>
        </p:spPr>
        <p:txBody>
          <a:bodyPr wrap="square" lIns="91440" tIns="45720" rIns="91440" bIns="45720" anchor="t"/>
          <a:lstStyle>
            <a:lvl1pPr>
              <a:defRPr/>
            </a:lvl1pPr>
          </a:lstStyle>
          <a:p>
            <a:pPr>
              <a:defRPr/>
            </a:pPr>
            <a:fld id="{7E5DD71A-D637-4A0F-9EFF-84C612BAB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4074C-14CD-4594-A647-81EB1E6A2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5" y="2133600"/>
            <a:ext cx="8915401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AA73A-C595-4857-ADA1-F0D8B7F36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4434" y="1511300"/>
            <a:ext cx="5655733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367" y="1511300"/>
            <a:ext cx="5657851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994B-55E5-42EE-BC66-DF9E19905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2C9D-348B-4A05-BF88-598AE9D3D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CEA3-B8A1-4A51-84AA-EBEA7D5FF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C957E-8D7A-4D67-9FC1-193CB35C9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C7A39-750A-435D-BD62-BA67F0CCB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B71C-E904-46DC-9FCB-E96052DD2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9C96C-12FC-4252-8032-4BD764352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2551" y="333376"/>
            <a:ext cx="2878667" cy="60356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4434" y="333376"/>
            <a:ext cx="8434917" cy="6035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270DC-4D3B-496F-B6DC-AF36E1440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3" y="333375"/>
            <a:ext cx="11516784" cy="1079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34433" y="1511300"/>
            <a:ext cx="11516784" cy="48577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4144-0762-4BCA-B821-E48B9643D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6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3" y="333375"/>
            <a:ext cx="11516784" cy="1079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4434" y="1511300"/>
            <a:ext cx="5655733" cy="4857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3367" y="1511300"/>
            <a:ext cx="5657851" cy="4857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C980B-C8C6-4527-ACD2-1CA555728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5" y="2133600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9" y="2126222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6" y="78778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5" y="2548966"/>
            <a:ext cx="4342892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6" y="2545739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6" y="78778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3505198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1598613"/>
            <a:ext cx="3505198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4800600"/>
            <a:ext cx="891540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5" y="634965"/>
            <a:ext cx="891540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5" y="5367338"/>
            <a:ext cx="891540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6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2" y="-785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5" y="2133600"/>
            <a:ext cx="89154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810"/>
            <a:ext cx="7619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6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C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3" y="333375"/>
            <a:ext cx="11516784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3" y="1511300"/>
            <a:ext cx="11516784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Маркированный список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31551" y="6477001"/>
            <a:ext cx="71966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FF6B2E-6626-4D0B-81F9-E94335139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6367" y="0"/>
            <a:ext cx="9601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12192000" cy="260350"/>
            <a:chOff x="0" y="0"/>
            <a:chExt cx="5760" cy="164"/>
          </a:xfrm>
        </p:grpSpPr>
        <p:sp>
          <p:nvSpPr>
            <p:cNvPr id="62471" name="Text Box 7"/>
            <p:cNvSpPr txBox="1">
              <a:spLocks noChangeArrowheads="1"/>
            </p:cNvSpPr>
            <p:nvPr/>
          </p:nvSpPr>
          <p:spPr bwMode="auto">
            <a:xfrm>
              <a:off x="158" y="0"/>
              <a:ext cx="81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solidFill>
                    <a:srgbClr val="5F5F5F"/>
                  </a:solidFill>
                  <a:cs typeface="Arial" charset="0"/>
                </a:rPr>
                <a:t>©</a:t>
              </a:r>
              <a:r>
                <a:rPr lang="ru-RU" sz="1200">
                  <a:solidFill>
                    <a:srgbClr val="5F5F5F"/>
                  </a:solidFill>
                  <a:cs typeface="Arial" charset="0"/>
                </a:rPr>
                <a:t> Шишкова М.И.</a:t>
              </a:r>
              <a:endParaRPr lang="en-US" sz="1200">
                <a:solidFill>
                  <a:srgbClr val="5F5F5F"/>
                </a:solidFill>
                <a:cs typeface="Arial" charset="0"/>
              </a:endParaRPr>
            </a:p>
          </p:txBody>
        </p:sp>
        <p:sp>
          <p:nvSpPr>
            <p:cNvPr id="62472" name="Line 8"/>
            <p:cNvSpPr>
              <a:spLocks noChangeShapeType="1"/>
            </p:cNvSpPr>
            <p:nvPr userDrawn="1"/>
          </p:nvSpPr>
          <p:spPr bwMode="auto">
            <a:xfrm>
              <a:off x="0" y="164"/>
              <a:ext cx="5760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20000"/>
        </a:spcBef>
        <a:spcAft>
          <a:spcPct val="2000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20000"/>
        </a:spcBef>
        <a:spcAft>
          <a:spcPct val="2000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20000"/>
        </a:spcBef>
        <a:spcAft>
          <a:spcPct val="2000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20000"/>
        </a:spcBef>
        <a:spcAft>
          <a:spcPct val="2000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20000"/>
        </a:spcBef>
        <a:spcAft>
          <a:spcPct val="2000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20000"/>
        </a:spcBef>
        <a:spcAft>
          <a:spcPct val="2000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20000"/>
        </a:spcBef>
        <a:spcAft>
          <a:spcPct val="2000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20000"/>
        </a:spcBef>
        <a:spcAft>
          <a:spcPct val="2000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20000"/>
        </a:spcBef>
        <a:spcAft>
          <a:spcPct val="2000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828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1168400" indent="-2540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25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43363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89083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34803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80523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26243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требований ФГОС образования обучающихся с умственной отсталостью (интеллектуальными нарушениями) по предметной области «Русский язык и речевая практика» на основе УМК «Букварь. 1 класс» авторов А.К. Аксеновой, С.В. Комаровой, М.И. Шишковой.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26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6771" y="1944414"/>
            <a:ext cx="266814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8576" y="848875"/>
            <a:ext cx="27511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5745" y="2510715"/>
            <a:ext cx="28003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940" y="1968171"/>
            <a:ext cx="26638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3692" y="520262"/>
            <a:ext cx="2672040" cy="378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6719" y="2669190"/>
            <a:ext cx="2738438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Букварный  период.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прохождения  звуков и   букв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этапе  изучаются звуки  и буквы: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этапе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изучаются последние десять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букв: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Юю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Ёё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Щщ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198" y="380672"/>
            <a:ext cx="11516784" cy="503238"/>
          </a:xfrm>
        </p:spPr>
        <p:txBody>
          <a:bodyPr>
            <a:normAutofit fontScale="90000"/>
          </a:bodyPr>
          <a:lstStyle/>
          <a:p>
            <a:pPr algn="ctr" eaLnBrk="1" hangingPunct="1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4825" y="860753"/>
            <a:ext cx="11346720" cy="54610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Wingdings" pitchFamily="2" charset="2"/>
              <a:buChar char="§"/>
            </a:pPr>
            <a:r>
              <a:rPr lang="ru-RU" sz="2800" dirty="0" smtClean="0"/>
              <a:t>   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новой буквой и звуком:</a:t>
            </a:r>
          </a:p>
          <a:p>
            <a:pPr marL="0" indent="0" eaLnBrk="1" hangingPunct="1">
              <a:buFontTx/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-выделение звука из живой речи</a:t>
            </a:r>
          </a:p>
          <a:p>
            <a:pPr marL="0" indent="0" eaLnBrk="1" hangingPunct="1">
              <a:buFontTx/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выделение звука из начала или конца слова (опора на схему)</a:t>
            </a:r>
          </a:p>
          <a:p>
            <a:pPr marL="0" indent="0" eaLnBrk="1" hangingPunct="1">
              <a:buFontTx/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запоминание образа буквы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Развитие фонематического слуха и звукового анализа 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Многократность упражнений в чтении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Работа над предложением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Развитие речевого общения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Закрепление материала   </a:t>
            </a:r>
            <a:endParaRPr lang="ru-RU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574" y="470448"/>
            <a:ext cx="40322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6869" y="628103"/>
            <a:ext cx="396081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904" y="590839"/>
            <a:ext cx="39608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6536" y="549275"/>
            <a:ext cx="41402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522" y="529917"/>
            <a:ext cx="39608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5169" y="570132"/>
            <a:ext cx="4070350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214" y="437284"/>
            <a:ext cx="11516784" cy="91353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Обучение письму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216" y="1087821"/>
            <a:ext cx="11516784" cy="527334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§"/>
            </a:pPr>
            <a:r>
              <a:rPr lang="ru-RU" sz="2800" dirty="0" smtClean="0"/>
              <a:t> 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правильному начертанию букв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Обучение соединению букв в слоги и слова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Обучение списыванию с рукописного и печатного текста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Помощь в виде узкой строки, наклонной линии,  дополнительных линий, точек в местах начала написания букв и в местах их соединения, показ направления письма стрелочкой.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Одновременное изучение прописных и строчных букв.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Упрощение написания букв А, У, Н, В, Ш, И, К, Б, Ю,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Чч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Ц, Щ.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457855"/>
            <a:ext cx="8911687" cy="100833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Графические  ошибки на  письме  у первоклассников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6945" y="1517074"/>
            <a:ext cx="8906889" cy="3936948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Смешение    буквенных  знаков;                                               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неправильное  начертание    буквы;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зеркальное  написание  букв;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 соответствие   звука  с  буквой,  его  обозначающей;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неправильное  соединение    букв   в  слоге.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0342" y="528493"/>
            <a:ext cx="41767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6120" y="466147"/>
            <a:ext cx="40322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42580">
            <a:off x="1690638" y="486216"/>
            <a:ext cx="1941513" cy="264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0434" y="1575018"/>
            <a:ext cx="2824163" cy="3816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84637" y="315309"/>
            <a:ext cx="1871662" cy="23764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45553" y="1644868"/>
            <a:ext cx="1598200" cy="237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31213" y="3708291"/>
            <a:ext cx="1873250" cy="2520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" name="Picture 4" descr="Обучение грамоте (Дид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0473459">
            <a:off x="2152651" y="3596511"/>
            <a:ext cx="2087563" cy="27352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1971" y="533510"/>
            <a:ext cx="403383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9889" y="584200"/>
            <a:ext cx="425767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8fa9963-a3d3-11e5-9cdd-0050569c7d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6453" y="903889"/>
            <a:ext cx="3990117" cy="5328000"/>
          </a:xfrm>
        </p:spPr>
      </p:pic>
      <p:pic>
        <p:nvPicPr>
          <p:cNvPr id="38914" name="Picture 2" descr="C:\Documents and Settings\Светлана\Рабочий стол\598035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7536" y="834259"/>
            <a:ext cx="3962131" cy="53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  за   внимание!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404814"/>
            <a:ext cx="11618384" cy="62642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Предметная область «Язык и речевая практика». Учебный предмет: Русский язык. Раздел: Обучение грамоте.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Соответствие учебника требованиям ФГОС, АООП.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Формирование личностных и предметных результатов.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Формирование базовых учебных действий: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личностных;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коммуникативных;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регулятивных;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познавательных.</a:t>
            </a:r>
          </a:p>
          <a:p>
            <a:pPr marL="0" indent="0" eaLnBrk="1" hangingPunct="1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2"/>
          <p:cNvGraphicFramePr>
            <a:graphicFrameLocks/>
          </p:cNvGraphicFramePr>
          <p:nvPr>
            <p:ph type="dgm" idx="1"/>
          </p:nvPr>
        </p:nvGraphicFramePr>
        <p:xfrm>
          <a:off x="426195" y="325711"/>
          <a:ext cx="11425767" cy="626427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3" y="333375"/>
            <a:ext cx="11516784" cy="5032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работы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1268414"/>
            <a:ext cx="11516784" cy="5100637"/>
          </a:xfrm>
        </p:spPr>
        <p:txBody>
          <a:bodyPr>
            <a:no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слухового восприятия и развитие грубых звуковых дифференцировок.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по совершенствованию фонематического слуха и простейшего звукового анализа.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по развитию артикуляционного аппарата.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по развитию зрительно-пространственного восприятия.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по координации движений мелких мышц кисти рук.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представлений об окружающем мире и первоначальных навыков речевого общения.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3088640" y="2327274"/>
            <a:ext cx="3534410" cy="212725"/>
            <a:chOff x="3088640" y="2327274"/>
            <a:chExt cx="3534410" cy="212725"/>
          </a:xfrm>
        </p:grpSpPr>
        <p:sp>
          <p:nvSpPr>
            <p:cNvPr id="5" name="Line 56"/>
            <p:cNvSpPr>
              <a:spLocks noChangeShapeType="1"/>
            </p:cNvSpPr>
            <p:nvPr/>
          </p:nvSpPr>
          <p:spPr bwMode="auto">
            <a:xfrm>
              <a:off x="329" y="1466"/>
              <a:ext cx="914" cy="0"/>
            </a:xfrm>
            <a:prstGeom prst="line">
              <a:avLst/>
            </a:prstGeom>
            <a:noFill/>
            <a:ln w="57150">
              <a:solidFill>
                <a:srgbClr val="063F4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6" name="Group 57"/>
            <p:cNvGrpSpPr>
              <a:grpSpLocks/>
            </p:cNvGrpSpPr>
            <p:nvPr/>
          </p:nvGrpSpPr>
          <p:grpSpPr bwMode="auto">
            <a:xfrm>
              <a:off x="2160" y="1466"/>
              <a:ext cx="2012" cy="0"/>
              <a:chOff x="3037" y="1054"/>
              <a:chExt cx="997" cy="0"/>
            </a:xfrm>
          </p:grpSpPr>
          <p:sp>
            <p:nvSpPr>
              <p:cNvPr id="7" name="Line 58"/>
              <p:cNvSpPr>
                <a:spLocks noChangeShapeType="1"/>
              </p:cNvSpPr>
              <p:nvPr/>
            </p:nvSpPr>
            <p:spPr bwMode="auto">
              <a:xfrm>
                <a:off x="3037" y="1054"/>
                <a:ext cx="453" cy="0"/>
              </a:xfrm>
              <a:prstGeom prst="line">
                <a:avLst/>
              </a:prstGeom>
              <a:noFill/>
              <a:ln w="57150">
                <a:solidFill>
                  <a:srgbClr val="063F4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" name="Line 59"/>
              <p:cNvSpPr>
                <a:spLocks noChangeShapeType="1"/>
              </p:cNvSpPr>
              <p:nvPr/>
            </p:nvSpPr>
            <p:spPr bwMode="auto">
              <a:xfrm>
                <a:off x="3581" y="1054"/>
                <a:ext cx="453" cy="0"/>
              </a:xfrm>
              <a:prstGeom prst="line">
                <a:avLst/>
              </a:prstGeom>
              <a:noFill/>
              <a:ln w="57150">
                <a:solidFill>
                  <a:srgbClr val="063F4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sp>
        <p:nvSpPr>
          <p:cNvPr id="9" name="Прямоугольник 8"/>
          <p:cNvSpPr/>
          <p:nvPr/>
        </p:nvSpPr>
        <p:spPr>
          <a:xfrm>
            <a:off x="1388124" y="2335576"/>
            <a:ext cx="2148289" cy="661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0506" y="2311706"/>
            <a:ext cx="2148289" cy="67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92888" y="2287836"/>
            <a:ext cx="2148289" cy="587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Фигура, имеющая форму буквы L 11"/>
          <p:cNvSpPr/>
          <p:nvPr/>
        </p:nvSpPr>
        <p:spPr>
          <a:xfrm>
            <a:off x="1443209" y="2930488"/>
            <a:ext cx="4549967" cy="330505"/>
          </a:xfrm>
          <a:prstGeom prst="corner">
            <a:avLst>
              <a:gd name="adj1" fmla="val 50000"/>
              <a:gd name="adj2" fmla="val 2108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flipH="1">
            <a:off x="6257579" y="3106757"/>
            <a:ext cx="143220" cy="143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08321" y="3810002"/>
            <a:ext cx="2148289" cy="67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19179" y="3797148"/>
            <a:ext cx="2148289" cy="807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Фигура, имеющая форму буквы L 15"/>
          <p:cNvSpPr/>
          <p:nvPr/>
        </p:nvSpPr>
        <p:spPr>
          <a:xfrm>
            <a:off x="1463407" y="4856604"/>
            <a:ext cx="4549967" cy="222172"/>
          </a:xfrm>
          <a:prstGeom prst="corner">
            <a:avLst>
              <a:gd name="adj1" fmla="val 50000"/>
              <a:gd name="adj2" fmla="val 2108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V="1">
            <a:off x="6180464" y="4946574"/>
            <a:ext cx="152400" cy="13220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49704" y="5659000"/>
            <a:ext cx="367231" cy="697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98712" y="5657163"/>
            <a:ext cx="1724142" cy="82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82596" y="5668181"/>
            <a:ext cx="1724142" cy="716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576552" y="596320"/>
            <a:ext cx="84345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Первоначальные умения в области звукового анализа</a:t>
            </a:r>
          </a:p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Схемы слов и предложений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Фигура, имеющая форму буквы L 1"/>
          <p:cNvSpPr/>
          <p:nvPr/>
        </p:nvSpPr>
        <p:spPr>
          <a:xfrm>
            <a:off x="1134737" y="1883885"/>
            <a:ext cx="2071171" cy="154236"/>
          </a:xfrm>
          <a:prstGeom prst="corner">
            <a:avLst>
              <a:gd name="adj1" fmla="val 50000"/>
              <a:gd name="adj2" fmla="val 2108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295701" y="1916935"/>
            <a:ext cx="165251" cy="1101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0509" y="1994055"/>
            <a:ext cx="214828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01367" y="1961002"/>
            <a:ext cx="2148289" cy="550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4962" y="2983920"/>
            <a:ext cx="214828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51241" y="2948850"/>
            <a:ext cx="214828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658038" y="3024130"/>
            <a:ext cx="804232" cy="2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377369" y="3022294"/>
            <a:ext cx="804232" cy="2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53088" y="4162542"/>
            <a:ext cx="962142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2249" y="4160705"/>
            <a:ext cx="102824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01687" y="5365215"/>
            <a:ext cx="407624" cy="3635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98013" y="5132026"/>
            <a:ext cx="2148289" cy="679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522288" y="2327275"/>
            <a:ext cx="6100762" cy="0"/>
            <a:chOff x="522288" y="2327275"/>
            <a:chExt cx="6100762" cy="0"/>
          </a:xfrm>
        </p:grpSpPr>
        <p:sp>
          <p:nvSpPr>
            <p:cNvPr id="5" name="Line 56"/>
            <p:cNvSpPr>
              <a:spLocks noChangeShapeType="1"/>
            </p:cNvSpPr>
            <p:nvPr/>
          </p:nvSpPr>
          <p:spPr bwMode="auto">
            <a:xfrm>
              <a:off x="329" y="1466"/>
              <a:ext cx="914" cy="0"/>
            </a:xfrm>
            <a:prstGeom prst="line">
              <a:avLst/>
            </a:prstGeom>
            <a:noFill/>
            <a:ln w="57150">
              <a:solidFill>
                <a:srgbClr val="063F4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57"/>
            <p:cNvGrpSpPr>
              <a:grpSpLocks/>
            </p:cNvGrpSpPr>
            <p:nvPr/>
          </p:nvGrpSpPr>
          <p:grpSpPr bwMode="auto">
            <a:xfrm>
              <a:off x="2160" y="1466"/>
              <a:ext cx="2012" cy="0"/>
              <a:chOff x="3037" y="1054"/>
              <a:chExt cx="997" cy="0"/>
            </a:xfrm>
          </p:grpSpPr>
          <p:sp>
            <p:nvSpPr>
              <p:cNvPr id="7" name="Line 58"/>
              <p:cNvSpPr>
                <a:spLocks noChangeShapeType="1"/>
              </p:cNvSpPr>
              <p:nvPr/>
            </p:nvSpPr>
            <p:spPr bwMode="auto">
              <a:xfrm>
                <a:off x="3037" y="1054"/>
                <a:ext cx="453" cy="0"/>
              </a:xfrm>
              <a:prstGeom prst="line">
                <a:avLst/>
              </a:prstGeom>
              <a:noFill/>
              <a:ln w="57150">
                <a:solidFill>
                  <a:srgbClr val="063F4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Line 59"/>
              <p:cNvSpPr>
                <a:spLocks noChangeShapeType="1"/>
              </p:cNvSpPr>
              <p:nvPr/>
            </p:nvSpPr>
            <p:spPr bwMode="auto">
              <a:xfrm>
                <a:off x="3581" y="1054"/>
                <a:ext cx="453" cy="0"/>
              </a:xfrm>
              <a:prstGeom prst="line">
                <a:avLst/>
              </a:prstGeom>
              <a:noFill/>
              <a:ln w="57150">
                <a:solidFill>
                  <a:srgbClr val="063F4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" name="Group 90"/>
          <p:cNvGrpSpPr>
            <a:grpSpLocks noGrp="1"/>
          </p:cNvGrpSpPr>
          <p:nvPr>
            <p:ph idx="1"/>
          </p:nvPr>
        </p:nvGrpSpPr>
        <p:grpSpPr bwMode="auto">
          <a:xfrm>
            <a:off x="2589213" y="2133600"/>
            <a:ext cx="8915400" cy="3778250"/>
            <a:chOff x="2589213" y="2133600"/>
            <a:chExt cx="8915400" cy="3778250"/>
          </a:xfrm>
        </p:grpSpPr>
        <p:sp>
          <p:nvSpPr>
            <p:cNvPr id="10" name="Line 56"/>
            <p:cNvSpPr>
              <a:spLocks noChangeShapeType="1"/>
            </p:cNvSpPr>
            <p:nvPr/>
          </p:nvSpPr>
          <p:spPr bwMode="auto">
            <a:xfrm>
              <a:off x="329" y="1466"/>
              <a:ext cx="914" cy="0"/>
            </a:xfrm>
            <a:prstGeom prst="line">
              <a:avLst/>
            </a:prstGeom>
            <a:noFill/>
            <a:ln w="57150">
              <a:solidFill>
                <a:srgbClr val="063F4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57"/>
            <p:cNvGrpSpPr>
              <a:grpSpLocks/>
            </p:cNvGrpSpPr>
            <p:nvPr/>
          </p:nvGrpSpPr>
          <p:grpSpPr bwMode="auto">
            <a:xfrm>
              <a:off x="2160" y="1466"/>
              <a:ext cx="2012" cy="0"/>
              <a:chOff x="3037" y="1054"/>
              <a:chExt cx="997" cy="0"/>
            </a:xfrm>
          </p:grpSpPr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>
                <a:off x="3037" y="1054"/>
                <a:ext cx="453" cy="0"/>
              </a:xfrm>
              <a:prstGeom prst="line">
                <a:avLst/>
              </a:prstGeom>
              <a:noFill/>
              <a:ln w="57150">
                <a:solidFill>
                  <a:srgbClr val="063F4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59"/>
              <p:cNvSpPr>
                <a:spLocks noChangeShapeType="1"/>
              </p:cNvSpPr>
              <p:nvPr/>
            </p:nvSpPr>
            <p:spPr bwMode="auto">
              <a:xfrm>
                <a:off x="3581" y="1054"/>
                <a:ext cx="453" cy="0"/>
              </a:xfrm>
              <a:prstGeom prst="line">
                <a:avLst/>
              </a:prstGeom>
              <a:noFill/>
              <a:ln w="57150">
                <a:solidFill>
                  <a:srgbClr val="063F4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8382" y="2044427"/>
            <a:ext cx="28797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3385" y="434522"/>
            <a:ext cx="28082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6694" y="2366579"/>
            <a:ext cx="2595563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020" y="1392621"/>
            <a:ext cx="267213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7277" y="1995269"/>
            <a:ext cx="2828925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2399" y="189663"/>
            <a:ext cx="29511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374</Words>
  <Application>Microsoft Office PowerPoint</Application>
  <PresentationFormat>Произвольный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Wisp</vt:lpstr>
      <vt:lpstr>1_Специальное оформление</vt:lpstr>
      <vt:lpstr>Реализация требований ФГОС образования обучающихся с умственной отсталостью (интеллектуальными нарушениями) по предметной области «Русский язык и речевая практика» на основе УМК «Букварь. 1 класс» авторов А.К. Аксеновой, С.В. Комаровой, М.И. Шишковой. </vt:lpstr>
      <vt:lpstr>Слайд 2</vt:lpstr>
      <vt:lpstr>Слайд 3</vt:lpstr>
      <vt:lpstr>Слайд 4</vt:lpstr>
      <vt:lpstr>Направления работы</vt:lpstr>
      <vt:lpstr>Слайд 6</vt:lpstr>
      <vt:lpstr>Слайд 7</vt:lpstr>
      <vt:lpstr>Слайд 8</vt:lpstr>
      <vt:lpstr>Слайд 9</vt:lpstr>
      <vt:lpstr>Слайд 10</vt:lpstr>
      <vt:lpstr>Слайд 11</vt:lpstr>
      <vt:lpstr>Букварный  период. Этапы прохождения  звуков и   букв</vt:lpstr>
      <vt:lpstr>Слайд 13</vt:lpstr>
      <vt:lpstr>Слайд 14</vt:lpstr>
      <vt:lpstr>Слайд 15</vt:lpstr>
      <vt:lpstr>Слайд 16</vt:lpstr>
      <vt:lpstr>Обучение письму  </vt:lpstr>
      <vt:lpstr>        Графические  ошибки на  письме  у первоклассников</vt:lpstr>
      <vt:lpstr>Слайд 19</vt:lpstr>
      <vt:lpstr>                               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Светлана</cp:lastModifiedBy>
  <cp:revision>53</cp:revision>
  <dcterms:created xsi:type="dcterms:W3CDTF">2014-09-12T02:13:59Z</dcterms:created>
  <dcterms:modified xsi:type="dcterms:W3CDTF">2017-04-25T01:19:20Z</dcterms:modified>
</cp:coreProperties>
</file>